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chemeClr val="dk1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92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ee8e841f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ee8e841f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4e9e5a19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4e9e5a19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d54047b3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d54047b3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d54047b3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d54047b3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e37a281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4e37a281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4e37a2818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4e37a2818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e37a2818b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4e37a2818b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e7722001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4e7722001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e772200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e772200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e7722001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e7722001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ergency-live.com/it/news/118-intraospedaliero-la-regione-toscana-non-lascia-e-raddoppia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emergency-live.com/it/salute-e-sicurezza/larresto-cardiaco-nello-sport-prevenzione-e-soccorso-immediat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7375" y="14749"/>
            <a:ext cx="3480475" cy="327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025" y="155735"/>
            <a:ext cx="3480475" cy="314861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15606" y="2862142"/>
            <a:ext cx="3950021" cy="203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/>
              <a:t>PRIMO </a:t>
            </a:r>
            <a:endParaRPr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/>
              <a:t>SOCCORSO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/>
              <a:t>di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/>
              <a:t>Sebastiano Febo Migliorin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/>
              <a:t>III^B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/>
              <a:t>I.C. P.Fornara Carpignano sesia</a:t>
            </a:r>
            <a:endParaRPr sz="2000"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-574800" y="1073350"/>
            <a:ext cx="5357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6150"/>
            <a:ext cx="4838701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0676" y="201775"/>
            <a:ext cx="3848099" cy="3370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508776" cy="3387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326" y="1004988"/>
            <a:ext cx="4178024" cy="313351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3"/>
          <p:cNvSpPr txBox="1"/>
          <p:nvPr/>
        </p:nvSpPr>
        <p:spPr>
          <a:xfrm>
            <a:off x="2261850" y="4298425"/>
            <a:ext cx="5686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/>
              <a:t>LA MANOVRA DI HEIMLICH</a:t>
            </a:r>
            <a:endParaRPr sz="1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152400" y="2268850"/>
            <a:ext cx="31227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113 La polizia di stato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6774728" y="2468950"/>
            <a:ext cx="1802926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115 I vigili del fuoco</a:t>
            </a:r>
            <a:endParaRPr dirty="0"/>
          </a:p>
        </p:txBody>
      </p:sp>
      <p:sp>
        <p:nvSpPr>
          <p:cNvPr id="68" name="Google Shape;68;p14"/>
          <p:cNvSpPr txBox="1"/>
          <p:nvPr/>
        </p:nvSpPr>
        <p:spPr>
          <a:xfrm>
            <a:off x="3238502" y="2237766"/>
            <a:ext cx="2630400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117 Guardia di finanza </a:t>
            </a:r>
            <a:endParaRPr dirty="0"/>
          </a:p>
        </p:txBody>
      </p:sp>
      <p:sp>
        <p:nvSpPr>
          <p:cNvPr id="69" name="Google Shape;69;p14"/>
          <p:cNvSpPr txBox="1"/>
          <p:nvPr/>
        </p:nvSpPr>
        <p:spPr>
          <a:xfrm>
            <a:off x="1194372" y="4616449"/>
            <a:ext cx="1127626" cy="40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Ospedale</a:t>
            </a:r>
            <a:endParaRPr dirty="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114744" cy="2112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9750" y="40035"/>
            <a:ext cx="1392882" cy="255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2287" y="2813523"/>
            <a:ext cx="1802926" cy="180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8665" y="85200"/>
            <a:ext cx="1196500" cy="224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2D88E63-30C6-C411-5AD7-4449010416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083845" y="2813523"/>
            <a:ext cx="2889887" cy="18029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139200" y="-355450"/>
            <a:ext cx="44328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5000">
                <a:latin typeface="Impact"/>
                <a:ea typeface="Impact"/>
                <a:cs typeface="Impact"/>
                <a:sym typeface="Impact"/>
              </a:rPr>
              <a:t>112</a:t>
            </a:r>
            <a:endParaRPr sz="25000"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900" y="301350"/>
            <a:ext cx="3917225" cy="384400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267575" y="2855050"/>
            <a:ext cx="44328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0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N.U.E.</a:t>
            </a:r>
            <a:endParaRPr sz="16000">
              <a:solidFill>
                <a:srgbClr val="FF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50" y="297275"/>
            <a:ext cx="3107449" cy="206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4825" y="201400"/>
            <a:ext cx="2722222" cy="2041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724153"/>
            <a:ext cx="3022597" cy="226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12075" y="2571755"/>
            <a:ext cx="3107451" cy="233059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3175000" y="3045300"/>
            <a:ext cx="241800" cy="1945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485500" y="4991100"/>
            <a:ext cx="2931300" cy="145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7487050" y="571075"/>
            <a:ext cx="241800" cy="16719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5115250" y="2243075"/>
            <a:ext cx="2613600" cy="145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7619525" y="2956550"/>
            <a:ext cx="241800" cy="2041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4838725" y="4902350"/>
            <a:ext cx="3022500" cy="145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3783075" y="571075"/>
            <a:ext cx="241800" cy="17973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/>
          <p:nvPr/>
        </p:nvSpPr>
        <p:spPr>
          <a:xfrm>
            <a:off x="1136600" y="2361175"/>
            <a:ext cx="2888400" cy="145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7410974" cy="524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456125" y="3532100"/>
            <a:ext cx="8361900" cy="82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2337683" y="3834425"/>
            <a:ext cx="4977517" cy="68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/>
              <a:t>LA CATENA DELLA  SOPRAVVIVENZA</a:t>
            </a:r>
            <a:endParaRPr sz="20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688B936-7840-7AD7-04B5-121994006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0875" y="254702"/>
            <a:ext cx="7772400" cy="358726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2F873F3-38C8-C90D-042C-8E220159177E}"/>
              </a:ext>
            </a:extLst>
          </p:cNvPr>
          <p:cNvSpPr txBox="1"/>
          <p:nvPr/>
        </p:nvSpPr>
        <p:spPr>
          <a:xfrm>
            <a:off x="782828" y="5845067"/>
            <a:ext cx="7772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4" tooltip="https://www.emergency-live.com/it/salute-e-sicurezza/larresto-cardiaco-nello-sport-prevenzione-e-soccorso-immediato/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/3.0/"/>
              </a:rPr>
              <a:t>CC BY</a:t>
            </a:r>
            <a:endParaRPr lang="it-IT"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6575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/>
        </p:nvSpPr>
        <p:spPr>
          <a:xfrm>
            <a:off x="98725" y="173100"/>
            <a:ext cx="5096100" cy="47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</a:rPr>
              <a:t>Chiunque, trovando abbandonato o smarrito un fanciullo minore degli anni dieci, o un'altra persona incapace di provvedere a se stessa, per malattia di mente o di corpo, per vecchiaia o per altra causa, omette di darne immediato avviso all'Autorità è punito con la reclusione fino a un anno o con la multa fino a duemilacinquecento euro.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just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</a:rPr>
              <a:t>Alla stessa pena soggiace chi, trovando un corpo umano che sia o sembri inanimato, ovvero una persona ferita o altrimenti in pericolo, omette di prestare l'assistenza occorrente o di darne immediato avviso all'Autorità.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just" rtl="0">
              <a:lnSpc>
                <a:spcPct val="14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it" sz="1500">
                <a:solidFill>
                  <a:schemeClr val="dk1"/>
                </a:solidFill>
                <a:highlight>
                  <a:schemeClr val="lt1"/>
                </a:highlight>
              </a:rPr>
              <a:t>Se da siffatta condotta del colpevole deriva una lesione personale, la pena è aumentata; se ne deriva la morte, la pena è raddoppiata.</a:t>
            </a:r>
            <a:endParaRPr sz="15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813" y="1836900"/>
            <a:ext cx="3644375" cy="330660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/>
        </p:nvSpPr>
        <p:spPr>
          <a:xfrm>
            <a:off x="5579850" y="173100"/>
            <a:ext cx="3564300" cy="10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500">
                <a:latin typeface="Impact"/>
                <a:ea typeface="Impact"/>
                <a:cs typeface="Impact"/>
                <a:sym typeface="Impact"/>
              </a:rPr>
              <a:t>ART.  593 </a:t>
            </a:r>
            <a:endParaRPr sz="65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1625" y="526650"/>
            <a:ext cx="4677149" cy="232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0250" y="215950"/>
            <a:ext cx="505375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1"/>
          <p:cNvSpPr txBox="1"/>
          <p:nvPr/>
        </p:nvSpPr>
        <p:spPr>
          <a:xfrm>
            <a:off x="274125" y="3164600"/>
            <a:ext cx="5891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/>
              <a:t>IL MASSAGGIO CARDIACO</a:t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193</Words>
  <Application>Microsoft Macintosh PowerPoint</Application>
  <PresentationFormat>Presentazione su schermo (16:9)</PresentationFormat>
  <Paragraphs>20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Arial</vt:lpstr>
      <vt:lpstr>Impact</vt:lpstr>
      <vt:lpstr>Simple Light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Microsoft Office User</cp:lastModifiedBy>
  <cp:revision>5</cp:revision>
  <dcterms:modified xsi:type="dcterms:W3CDTF">2023-07-11T13:23:22Z</dcterms:modified>
</cp:coreProperties>
</file>